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85" r:id="rId3"/>
    <p:sldId id="274" r:id="rId4"/>
    <p:sldId id="273" r:id="rId5"/>
    <p:sldId id="275" r:id="rId6"/>
    <p:sldId id="276" r:id="rId7"/>
    <p:sldId id="278" r:id="rId8"/>
    <p:sldId id="279" r:id="rId9"/>
    <p:sldId id="280" r:id="rId10"/>
    <p:sldId id="281" r:id="rId11"/>
    <p:sldId id="284" r:id="rId12"/>
    <p:sldId id="28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69" autoAdjust="0"/>
  </p:normalViewPr>
  <p:slideViewPr>
    <p:cSldViewPr snapToGrid="0">
      <p:cViewPr varScale="1">
        <p:scale>
          <a:sx n="106" d="100"/>
          <a:sy n="106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15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8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008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35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93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56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92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55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51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713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51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03840F-9EA4-4268-A167-078B35CF6B47}" type="datetimeFigureOut">
              <a:rPr lang="ru-RU" smtClean="0"/>
              <a:t>23.12.2025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B47559-A160-4EEE-A973-937BF508E190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242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4EB39C-EF80-4C51-9DDB-DFDB731142A0}"/>
              </a:ext>
            </a:extLst>
          </p:cNvPr>
          <p:cNvSpPr txBox="1"/>
          <p:nvPr/>
        </p:nvSpPr>
        <p:spPr>
          <a:xfrm>
            <a:off x="2864501" y="757082"/>
            <a:ext cx="7803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АПОУ ВО «Вологодский колледж связи и информационных технологий»</a:t>
            </a:r>
          </a:p>
        </p:txBody>
      </p:sp>
      <p:pic>
        <p:nvPicPr>
          <p:cNvPr id="1026" name="Picture 2" descr="Моя Карьера в Вологодской области">
            <a:extLst>
              <a:ext uri="{FF2B5EF4-FFF2-40B4-BE49-F238E27FC236}">
                <a16:creationId xmlns:a16="http://schemas.microsoft.com/office/drawing/2014/main" id="{FE5A11DF-E434-4709-AFBC-E49C1D01B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456162"/>
            <a:ext cx="1340503" cy="134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8F862E-C632-4E73-BCB4-35BCF4202E19}"/>
              </a:ext>
            </a:extLst>
          </p:cNvPr>
          <p:cNvSpPr txBox="1"/>
          <p:nvPr/>
        </p:nvSpPr>
        <p:spPr>
          <a:xfrm>
            <a:off x="7703127" y="4487598"/>
            <a:ext cx="33897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/>
              <a:t>Третьяков Арсений Олегович, </a:t>
            </a:r>
          </a:p>
          <a:p>
            <a:pPr algn="r"/>
            <a:r>
              <a:rPr lang="ru-RU" dirty="0"/>
              <a:t>     студент группы ИСП-224т</a:t>
            </a:r>
          </a:p>
          <a:p>
            <a:pPr algn="r"/>
            <a:endParaRPr lang="ru-RU" dirty="0"/>
          </a:p>
          <a:p>
            <a:pPr algn="r"/>
            <a:r>
              <a:rPr lang="ru-RU" dirty="0" err="1"/>
              <a:t>Кетов</a:t>
            </a:r>
            <a:r>
              <a:rPr lang="ru-RU" dirty="0"/>
              <a:t> Александр Игоревич,</a:t>
            </a:r>
          </a:p>
          <a:p>
            <a:pPr algn="r"/>
            <a:r>
              <a:rPr lang="ru-RU" dirty="0"/>
              <a:t>руководитель проекта</a:t>
            </a:r>
          </a:p>
          <a:p>
            <a:pPr algn="r"/>
            <a:r>
              <a:rPr lang="ru-RU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84AA8-5F48-4B79-9B12-7BF195577A92}"/>
              </a:ext>
            </a:extLst>
          </p:cNvPr>
          <p:cNvSpPr txBox="1"/>
          <p:nvPr/>
        </p:nvSpPr>
        <p:spPr>
          <a:xfrm>
            <a:off x="3174185" y="2545395"/>
            <a:ext cx="58436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0070C0"/>
                </a:solidFill>
              </a:rPr>
              <a:t>РАЗРАБОТКА ВЕБ-САЙТА </a:t>
            </a:r>
          </a:p>
          <a:p>
            <a:pPr algn="ctr"/>
            <a:r>
              <a:rPr lang="ru-RU" sz="2800" b="1" dirty="0">
                <a:solidFill>
                  <a:srgbClr val="0070C0"/>
                </a:solidFill>
              </a:rPr>
              <a:t>ДЛЯ БОЛЕЛЬЩИКОВ ФК «ЗЕНИТ»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865B11-0A99-46C8-8E15-16E1207D954F}"/>
              </a:ext>
            </a:extLst>
          </p:cNvPr>
          <p:cNvSpPr txBox="1"/>
          <p:nvPr/>
        </p:nvSpPr>
        <p:spPr>
          <a:xfrm>
            <a:off x="5093855" y="5872592"/>
            <a:ext cx="217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Вологда, 2025 год</a:t>
            </a:r>
          </a:p>
        </p:txBody>
      </p:sp>
      <p:sp>
        <p:nvSpPr>
          <p:cNvPr id="2" name="Управляющая кнопка: &quot;Вперед&quot; или &quot;Следующий&quot;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5CD9884-147C-4E3C-A6A2-481F163AF00F}"/>
              </a:ext>
            </a:extLst>
          </p:cNvPr>
          <p:cNvSpPr/>
          <p:nvPr/>
        </p:nvSpPr>
        <p:spPr>
          <a:xfrm>
            <a:off x="11561275" y="6400801"/>
            <a:ext cx="506994" cy="457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263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90310AC-7307-47C6-8A9D-45FE433F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653" y="1728945"/>
            <a:ext cx="10216180" cy="400110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2">
                    <a:lumMod val="50000"/>
                  </a:schemeClr>
                </a:solidFill>
              </a:rPr>
              <a:t>Назначение: </a:t>
            </a:r>
            <a:r>
              <a:rPr lang="ru-RU" sz="1800" dirty="0">
                <a:solidFill>
                  <a:schemeClr val="tx1"/>
                </a:solidFill>
              </a:rPr>
              <a:t>представление текущего состава, тренерского штаба и легенд клуба.</a:t>
            </a:r>
          </a:p>
          <a:p>
            <a:endParaRPr lang="ru-RU" sz="1800" dirty="0">
              <a:solidFill>
                <a:schemeClr val="tx1"/>
              </a:solidFill>
            </a:endParaRPr>
          </a:p>
          <a:p>
            <a:pPr lvl="2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AF7EB-9AFB-48DD-AB73-89C0EA9F4D94}"/>
              </a:ext>
            </a:extLst>
          </p:cNvPr>
          <p:cNvSpPr txBox="1"/>
          <p:nvPr/>
        </p:nvSpPr>
        <p:spPr>
          <a:xfrm>
            <a:off x="2388198" y="993228"/>
            <a:ext cx="8767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Третья страница – Команда (page3.html)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C34C1F-A0CE-4AE5-A1AB-991A97EF8B70}"/>
              </a:ext>
            </a:extLst>
          </p:cNvPr>
          <p:cNvSpPr txBox="1"/>
          <p:nvPr/>
        </p:nvSpPr>
        <p:spPr>
          <a:xfrm>
            <a:off x="1097278" y="2245845"/>
            <a:ext cx="2596535" cy="397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Основные разделы:</a:t>
            </a:r>
          </a:p>
          <a:p>
            <a:pPr marL="285750" indent="-285750">
              <a:lnSpc>
                <a:spcPct val="13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Фильтр игроков по позициям</a:t>
            </a:r>
          </a:p>
          <a:p>
            <a:pPr marL="285750" indent="-285750">
              <a:lnSpc>
                <a:spcPct val="13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Карточки игроков с фотографиями и статистикой</a:t>
            </a:r>
          </a:p>
          <a:p>
            <a:pPr marL="285750" indent="-285750">
              <a:lnSpc>
                <a:spcPct val="13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Тренерский штаб с описанием ролей</a:t>
            </a:r>
          </a:p>
          <a:p>
            <a:pPr marL="285750" indent="-285750">
              <a:lnSpc>
                <a:spcPct val="13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Галерея легенд клуба с историческими справками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3AF704D-5AD3-469E-821F-16A7ADA1A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2" r="8216"/>
          <a:stretch/>
        </p:blipFill>
        <p:spPr>
          <a:xfrm>
            <a:off x="3929048" y="2210730"/>
            <a:ext cx="4180174" cy="23663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BCC177-FB57-407D-8318-5728A6351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937" y="4676452"/>
            <a:ext cx="2052721" cy="15073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5678E9-5CD9-424A-BCF9-1BC9285EE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261" y="4705327"/>
            <a:ext cx="2103961" cy="150575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25EBCC-014D-4860-8050-7F7E453A7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938" y="2210729"/>
            <a:ext cx="3632717" cy="19854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4F8DED3-4C85-4101-9729-07FA0D63E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938" y="4291343"/>
            <a:ext cx="3598497" cy="1899009"/>
          </a:xfrm>
          <a:prstGeom prst="rect">
            <a:avLst/>
          </a:prstGeom>
        </p:spPr>
      </p:pic>
      <p:sp>
        <p:nvSpPr>
          <p:cNvPr id="16" name="Управляющая кнопка: &quot;Вперед&quot; или &quot;Следующий&quot;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88806B9-EC4A-4488-8290-720AD06D9AD9}"/>
              </a:ext>
            </a:extLst>
          </p:cNvPr>
          <p:cNvSpPr/>
          <p:nvPr/>
        </p:nvSpPr>
        <p:spPr>
          <a:xfrm>
            <a:off x="11615597" y="6427960"/>
            <a:ext cx="461727" cy="4300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&quot;Назад&quot; или &quot;Предыдущий&quot; 1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6652921A-0E7B-41E8-8C3B-952C7DE8C1C0}"/>
              </a:ext>
            </a:extLst>
          </p:cNvPr>
          <p:cNvSpPr/>
          <p:nvPr/>
        </p:nvSpPr>
        <p:spPr>
          <a:xfrm>
            <a:off x="11082595" y="6427960"/>
            <a:ext cx="461727" cy="43004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165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B2F95-4407-4D2D-B9F5-0A9F5A286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218" y="468250"/>
            <a:ext cx="10058400" cy="690181"/>
          </a:xfrm>
        </p:spPr>
        <p:txBody>
          <a:bodyPr>
            <a:normAutofit fontScale="9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         </a:t>
            </a:r>
            <a:r>
              <a:rPr kumimoji="0" lang="ru-RU" sz="2200" b="1" i="0" u="none" strike="noStrike" kern="1200" cap="none" spc="0" normalizeH="0" baseline="0" noProof="0" dirty="0">
                <a:ln>
                  <a:noFill/>
                </a:ln>
                <a:solidFill>
                  <a:srgbClr val="2683C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Четвёртая страница – Медиа-фан (page4.html)</a:t>
            </a:r>
            <a:endParaRPr lang="ru-RU" sz="2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613B9A-E73C-4DCC-B8D0-A6FD11C4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225" y="2011624"/>
            <a:ext cx="4488709" cy="1185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2683C6">
                    <a:lumMod val="50000"/>
                  </a:srgbClr>
                </a:solidFill>
                <a:latin typeface="Calibri" panose="020F0502020204030204"/>
              </a:rPr>
              <a:t>Назначение:</a:t>
            </a:r>
            <a:r>
              <a:rPr lang="ru-RU" sz="1800" dirty="0"/>
              <a:t> Фан-зона с медиаматериалами, отражающими фанатскую культуру, символику клуба, клубные события.</a:t>
            </a:r>
            <a:r>
              <a:rPr lang="en-US" sz="1800" dirty="0"/>
              <a:t>                                                                            </a:t>
            </a:r>
            <a:endParaRPr lang="ru-RU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68995F-AEA9-400A-A5E2-10A6CB81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12" y="324238"/>
            <a:ext cx="978206" cy="978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631DBC-047D-42A5-9DB9-52399AFA614A}"/>
              </a:ext>
            </a:extLst>
          </p:cNvPr>
          <p:cNvSpPr txBox="1"/>
          <p:nvPr/>
        </p:nvSpPr>
        <p:spPr>
          <a:xfrm>
            <a:off x="917247" y="3169031"/>
            <a:ext cx="4360721" cy="2500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2683C6">
                    <a:lumMod val="50000"/>
                  </a:srgbClr>
                </a:solidFill>
                <a:latin typeface="Calibri" panose="020F0502020204030204"/>
              </a:rPr>
              <a:t>Основные разделы:</a:t>
            </a:r>
          </a:p>
          <a:p>
            <a:pPr marL="285750" indent="-285750">
              <a:lnSpc>
                <a:spcPct val="13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Гимн клуба с текстом и видео (клипом)</a:t>
            </a:r>
          </a:p>
          <a:p>
            <a:pPr marL="285750" indent="-285750">
              <a:lnSpc>
                <a:spcPct val="13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 err="1"/>
              <a:t>Медиаматериалы</a:t>
            </a:r>
            <a:r>
              <a:rPr lang="ru-RU" dirty="0"/>
              <a:t> (видео к 100-летию клуба, матчи, тренировки)</a:t>
            </a:r>
          </a:p>
          <a:p>
            <a:pPr marL="285750" indent="-285750">
              <a:lnSpc>
                <a:spcPct val="13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Фанатские </a:t>
            </a:r>
            <a:r>
              <a:rPr lang="ru-RU" dirty="0" err="1"/>
              <a:t>кричалки</a:t>
            </a:r>
            <a:r>
              <a:rPr lang="ru-RU" dirty="0"/>
              <a:t> и </a:t>
            </a:r>
            <a:r>
              <a:rPr lang="ru-RU" dirty="0" err="1"/>
              <a:t>чанты</a:t>
            </a:r>
            <a:endParaRPr lang="ru-RU" dirty="0"/>
          </a:p>
          <a:p>
            <a:pPr marL="285750" indent="-285750">
              <a:lnSpc>
                <a:spcPct val="130000"/>
              </a:lnSpc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Видео для детей и семейного просмотра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C62E1F-C4DA-41B7-AA1F-C5BE448A5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331" y="1868500"/>
            <a:ext cx="4335187" cy="22181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472DFB-93FE-4C9C-96AA-3BB8CFE8D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0366" y="2718200"/>
            <a:ext cx="2376825" cy="13500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22D013-1F28-4899-8801-E6A11B3E69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69"/>
          <a:stretch/>
        </p:blipFill>
        <p:spPr>
          <a:xfrm>
            <a:off x="7702658" y="4049890"/>
            <a:ext cx="2768441" cy="21285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B7172E-3C43-4A7A-98B5-1653D013D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6939" y="4086625"/>
            <a:ext cx="1792569" cy="21285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6762483-6C26-4861-98C0-259D8A9CDD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7423" b="32694"/>
          <a:stretch/>
        </p:blipFill>
        <p:spPr>
          <a:xfrm>
            <a:off x="5574316" y="4622316"/>
            <a:ext cx="2013251" cy="154422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440651-B164-4C2A-9A7A-815AC1521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4316" y="2173238"/>
            <a:ext cx="2013251" cy="2405474"/>
          </a:xfrm>
          <a:prstGeom prst="rect">
            <a:avLst/>
          </a:prstGeom>
        </p:spPr>
      </p:pic>
      <p:sp>
        <p:nvSpPr>
          <p:cNvPr id="16" name="Управляющая кнопка: &quot;Вперед&quot; или &quot;Следующий&quot;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4E228B2-1F78-4989-9F5A-B320EDAD4AF7}"/>
              </a:ext>
            </a:extLst>
          </p:cNvPr>
          <p:cNvSpPr/>
          <p:nvPr/>
        </p:nvSpPr>
        <p:spPr>
          <a:xfrm>
            <a:off x="11642755" y="6400800"/>
            <a:ext cx="414763" cy="44615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&quot;Назад&quot; или &quot;Предыдущий&quot; 1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553F0E99-0BBE-44C0-BD00-2C544A6FC282}"/>
              </a:ext>
            </a:extLst>
          </p:cNvPr>
          <p:cNvSpPr/>
          <p:nvPr/>
        </p:nvSpPr>
        <p:spPr>
          <a:xfrm>
            <a:off x="11131236" y="6400800"/>
            <a:ext cx="414763" cy="44615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75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1A0ECCB7-24DD-4341-886F-C128F1DC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58838"/>
            <a:ext cx="10058400" cy="1450757"/>
          </a:xfrm>
        </p:spPr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  <p:sp>
        <p:nvSpPr>
          <p:cNvPr id="2" name="Управляющая кнопка: &quot;На главную&quot; 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7610684-BEFD-4B15-B1D7-D0199249FA9A}"/>
              </a:ext>
            </a:extLst>
          </p:cNvPr>
          <p:cNvSpPr/>
          <p:nvPr/>
        </p:nvSpPr>
        <p:spPr>
          <a:xfrm>
            <a:off x="11488848" y="6427960"/>
            <a:ext cx="516047" cy="43004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37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AF7EB-9AFB-48DD-AB73-89C0EA9F4D94}"/>
              </a:ext>
            </a:extLst>
          </p:cNvPr>
          <p:cNvSpPr txBox="1"/>
          <p:nvPr/>
        </p:nvSpPr>
        <p:spPr>
          <a:xfrm>
            <a:off x="2959459" y="902612"/>
            <a:ext cx="659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Содержание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7" name="Объект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41CF596-9190-46A9-AC52-825FDC198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377" y="1944241"/>
            <a:ext cx="10058400" cy="4023360"/>
          </a:xfrm>
          <a:prstGeom prst="actionButtonForwardNext">
            <a:avLst/>
          </a:prstGeom>
        </p:spPr>
        <p:txBody>
          <a:bodyPr/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hlinkClick r:id="" action="ppaction://hlinkshowjump?jump=nextslide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Методологический аппарат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hlinkClick r:id="rId3" action="ppaction://hlinksldjump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Структура сайта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linkClick r:id="rId3" action="ppaction://hlinksldjump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FcZeniTeam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hlinkClick r:id="rId4" action="ppaction://hlinksldjump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Функциональное назначение и функциональные возможности сайта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hlinkClick r:id="rId5" action="ppaction://hlinksldjump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Технические средства, использованные для разработки сайта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hlinkClick r:id="rId6" action="ppaction://hlinksldjump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Дизайн и стилизация страниц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hlinkClick r:id="rId7" action="ppaction://hlinksldjump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Первая страница – Главная (index.html)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hlinkClick r:id="rId8" action="ppaction://hlinksldjump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Вторая страница – Матчи (page2.html)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hlinkClick r:id="rId9" action="ppaction://hlinksldjump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Третья страница – Команда (page3.html)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dirty="0">
                <a:solidFill>
                  <a:schemeClr val="accent1">
                    <a:lumMod val="75000"/>
                  </a:schemeClr>
                </a:solidFill>
                <a:hlinkClick r:id="rId10" action="ppaction://hlinksldjump" highlightClick="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Четвёртая страница – Медиа-фан (page4.html)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Управляющая кнопка: &quot;Вперед&quot; или &quot;Следующий&quot;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9A0993B-9EB5-437E-8A6D-9E7C9B99F51B}"/>
              </a:ext>
            </a:extLst>
          </p:cNvPr>
          <p:cNvSpPr/>
          <p:nvPr/>
        </p:nvSpPr>
        <p:spPr>
          <a:xfrm>
            <a:off x="11651812" y="6391747"/>
            <a:ext cx="398352" cy="46625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Назад&quot; или &quot;Предыдущий&quot;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CED345E-5BC0-4CA5-9D88-AE154C598075}"/>
              </a:ext>
            </a:extLst>
          </p:cNvPr>
          <p:cNvSpPr/>
          <p:nvPr/>
        </p:nvSpPr>
        <p:spPr>
          <a:xfrm>
            <a:off x="11144814" y="6391747"/>
            <a:ext cx="398353" cy="46625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33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90310AC-7307-47C6-8A9D-45FE433F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357908"/>
            <a:ext cx="10058400" cy="574737"/>
          </a:xfrm>
        </p:spPr>
        <p:txBody>
          <a:bodyPr>
            <a:normAutofit/>
          </a:bodyPr>
          <a:lstStyle/>
          <a:p>
            <a:pPr algn="just"/>
            <a:r>
              <a:rPr lang="ru-RU" sz="1800" b="1" dirty="0">
                <a:solidFill>
                  <a:schemeClr val="accent2">
                    <a:lumMod val="50000"/>
                  </a:schemeClr>
                </a:solidFill>
              </a:rPr>
              <a:t>Основные задачи проекта: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AF7EB-9AFB-48DD-AB73-89C0EA9F4D94}"/>
              </a:ext>
            </a:extLst>
          </p:cNvPr>
          <p:cNvSpPr txBox="1"/>
          <p:nvPr/>
        </p:nvSpPr>
        <p:spPr>
          <a:xfrm>
            <a:off x="2203583" y="895378"/>
            <a:ext cx="659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Разработка веб-сайта для болельщиков ФК «Зенит»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DAF9BF-FD0F-42F4-8667-E181317C836D}"/>
              </a:ext>
            </a:extLst>
          </p:cNvPr>
          <p:cNvSpPr txBox="1"/>
          <p:nvPr/>
        </p:nvSpPr>
        <p:spPr>
          <a:xfrm>
            <a:off x="1097280" y="3768672"/>
            <a:ext cx="99303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/>
              <a:t>1. Определить цели сайта, разработать концепцию и структуру сайта, собрать информацию для наполнения страниц.</a:t>
            </a:r>
          </a:p>
          <a:p>
            <a:pPr algn="just"/>
            <a:r>
              <a:rPr lang="ru-RU" dirty="0"/>
              <a:t>2. Разработать каждую страницу сайта и организовать навигацию по разделам сайта.</a:t>
            </a:r>
          </a:p>
          <a:p>
            <a:pPr algn="just"/>
            <a:r>
              <a:rPr lang="ru-RU" dirty="0"/>
              <a:t>3. Использовать единый визуальный стиль в соответствии с брендом клуба.</a:t>
            </a:r>
          </a:p>
          <a:p>
            <a:pPr algn="just"/>
            <a:r>
              <a:rPr lang="ru-RU" dirty="0"/>
              <a:t>4. Реализовать интерактивные элементы и интегрировать мультимедийный контент.</a:t>
            </a:r>
          </a:p>
          <a:p>
            <a:pPr algn="just"/>
            <a:r>
              <a:rPr lang="ru-RU" dirty="0"/>
              <a:t>5. Провести функциональное тестирование работы сайта.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1C5B9-9559-41ED-BD46-A7DA87D7C7A2}"/>
              </a:ext>
            </a:extLst>
          </p:cNvPr>
          <p:cNvSpPr txBox="1"/>
          <p:nvPr/>
        </p:nvSpPr>
        <p:spPr>
          <a:xfrm>
            <a:off x="1083619" y="2499658"/>
            <a:ext cx="10024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accent2">
                    <a:lumMod val="50000"/>
                  </a:schemeClr>
                </a:solidFill>
              </a:rPr>
              <a:t>Цель</a:t>
            </a:r>
            <a:r>
              <a:rPr lang="ru-RU" dirty="0"/>
              <a:t> – разработка современного информационного веб-сайта для болельщиков футбольного клуба «Зенит», который объединяет актуальную информацию в едином удобном интерфейсе.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09E32-C735-4FD2-8BB4-8B46A8F3B40F}"/>
              </a:ext>
            </a:extLst>
          </p:cNvPr>
          <p:cNvSpPr txBox="1"/>
          <p:nvPr/>
        </p:nvSpPr>
        <p:spPr>
          <a:xfrm>
            <a:off x="2761130" y="1904179"/>
            <a:ext cx="641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2">
                    <a:lumMod val="50000"/>
                  </a:schemeClr>
                </a:solidFill>
              </a:rPr>
              <a:t>Методологический аппарат</a:t>
            </a:r>
          </a:p>
        </p:txBody>
      </p:sp>
      <p:sp>
        <p:nvSpPr>
          <p:cNvPr id="6" name="Управляющая кнопка: &quot;Вперед&quot; или &quot;Следующи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745A45E-1E17-4C90-A8A4-3978F4556009}"/>
              </a:ext>
            </a:extLst>
          </p:cNvPr>
          <p:cNvSpPr/>
          <p:nvPr/>
        </p:nvSpPr>
        <p:spPr>
          <a:xfrm>
            <a:off x="11642756" y="6437014"/>
            <a:ext cx="425734" cy="42098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Назад&quot; или &quot;Предыдущий&quot;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5F0596F-C9FF-4985-9123-CB8E1E9B9B9A}"/>
              </a:ext>
            </a:extLst>
          </p:cNvPr>
          <p:cNvSpPr/>
          <p:nvPr/>
        </p:nvSpPr>
        <p:spPr>
          <a:xfrm>
            <a:off x="11108381" y="6437014"/>
            <a:ext cx="425734" cy="42098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71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5AF7EB-9AFB-48DD-AB73-89C0EA9F4D94}"/>
              </a:ext>
            </a:extLst>
          </p:cNvPr>
          <p:cNvSpPr txBox="1"/>
          <p:nvPr/>
        </p:nvSpPr>
        <p:spPr>
          <a:xfrm>
            <a:off x="2388198" y="993228"/>
            <a:ext cx="8767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Структура сайта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</a:rPr>
              <a:t>FcZeniTeam</a:t>
            </a: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92FFD0-8FF5-48C3-9D74-B7B92EAAFD89}"/>
              </a:ext>
            </a:extLst>
          </p:cNvPr>
          <p:cNvSpPr txBox="1"/>
          <p:nvPr/>
        </p:nvSpPr>
        <p:spPr>
          <a:xfrm>
            <a:off x="968188" y="2105561"/>
            <a:ext cx="1075764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</a:rPr>
              <a:t>Главная страница: </a:t>
            </a:r>
            <a:r>
              <a:rPr lang="ru-RU" dirty="0"/>
              <a:t>Новости и история клуба.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</a:rPr>
              <a:t>Вторая страница: </a:t>
            </a:r>
            <a:r>
              <a:rPr lang="ru-RU" dirty="0"/>
              <a:t>Матчи (календарь, результаты и обзоры игр).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</a:rPr>
              <a:t>Третья страница: </a:t>
            </a:r>
            <a:r>
              <a:rPr lang="ru-RU" dirty="0"/>
              <a:t>Команда (информация о составе, тренерском штабе и легендах клуба).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accent2">
                    <a:lumMod val="50000"/>
                  </a:schemeClr>
                </a:solidFill>
              </a:rPr>
              <a:t>Четвертая страница: </a:t>
            </a:r>
            <a:r>
              <a:rPr lang="ru-RU" dirty="0"/>
              <a:t>Медиа-фан (гимн, видео, </a:t>
            </a:r>
            <a:r>
              <a:rPr lang="ru-RU" dirty="0" err="1"/>
              <a:t>чанты</a:t>
            </a:r>
            <a:r>
              <a:rPr lang="ru-RU" dirty="0"/>
              <a:t> и фанатские материалы).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7D097-1469-46C0-8C09-F012B817D170}"/>
              </a:ext>
            </a:extLst>
          </p:cNvPr>
          <p:cNvSpPr txBox="1"/>
          <p:nvPr/>
        </p:nvSpPr>
        <p:spPr>
          <a:xfrm>
            <a:off x="864198" y="4420023"/>
            <a:ext cx="1029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Данные вносятся администратором сайта. Все разделы могут дополняться новой информацией.</a:t>
            </a:r>
          </a:p>
        </p:txBody>
      </p:sp>
      <p:sp>
        <p:nvSpPr>
          <p:cNvPr id="6" name="Управляющая кнопка: &quot;Вперед&quot; или &quot;Следующий&quot;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9B690FC-67DC-4475-A322-793AA4A9D736}"/>
              </a:ext>
            </a:extLst>
          </p:cNvPr>
          <p:cNvSpPr/>
          <p:nvPr/>
        </p:nvSpPr>
        <p:spPr>
          <a:xfrm>
            <a:off x="11725835" y="6409853"/>
            <a:ext cx="380246" cy="448147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Назад&quot; или &quot;Предыдущий&quot;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0AFCE03-F929-4EAB-8763-10EF615FD9AA}"/>
              </a:ext>
            </a:extLst>
          </p:cNvPr>
          <p:cNvSpPr/>
          <p:nvPr/>
        </p:nvSpPr>
        <p:spPr>
          <a:xfrm>
            <a:off x="11244404" y="6409852"/>
            <a:ext cx="380246" cy="448147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03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90310AC-7307-47C6-8A9D-45FE433F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144461" cy="441163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ru-RU" sz="1900" b="1" dirty="0">
                <a:solidFill>
                  <a:schemeClr val="accent2">
                    <a:lumMod val="50000"/>
                  </a:schemeClr>
                </a:solidFill>
              </a:rPr>
              <a:t>Назначение сайта: </a:t>
            </a:r>
            <a:r>
              <a:rPr lang="ru-RU" sz="1900" dirty="0">
                <a:solidFill>
                  <a:schemeClr val="tx1"/>
                </a:solidFill>
              </a:rPr>
              <a:t>информационное</a:t>
            </a:r>
            <a:r>
              <a:rPr lang="ru-RU" sz="19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ru-RU" sz="1900" dirty="0">
                <a:solidFill>
                  <a:schemeClr val="tx1"/>
                </a:solidFill>
              </a:rPr>
              <a:t>освещение деятельности футбольного клуба «Зенит», обеспечение удобного доступа к актуальным данным для болельщиков.</a:t>
            </a:r>
          </a:p>
          <a:p>
            <a:r>
              <a:rPr lang="ru-RU" sz="1900" b="1" dirty="0">
                <a:solidFill>
                  <a:schemeClr val="accent2">
                    <a:lumMod val="50000"/>
                  </a:schemeClr>
                </a:solidFill>
              </a:rPr>
              <a:t>Функциональные возможности сайта:</a:t>
            </a:r>
          </a:p>
          <a:p>
            <a:pPr marL="251460" indent="-342900" defTabSz="457200"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chemeClr val="tx1"/>
                </a:solidFill>
              </a:rPr>
              <a:t>публикация актуальных новостей клуба</a:t>
            </a:r>
          </a:p>
          <a:p>
            <a:pPr marL="251460" indent="-342900" defTabSz="457200"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chemeClr val="tx1"/>
                </a:solidFill>
              </a:rPr>
              <a:t>календарь матчей с результатами</a:t>
            </a:r>
          </a:p>
          <a:p>
            <a:pPr marL="251460" indent="-342900" defTabSz="457200"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chemeClr val="tx1"/>
                </a:solidFill>
              </a:rPr>
              <a:t>фильтрация матчей по статусу (сыгранные / предстоящие)</a:t>
            </a:r>
          </a:p>
          <a:p>
            <a:pPr marL="251460" indent="-342900" defTabSz="457200"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chemeClr val="tx1"/>
                </a:solidFill>
              </a:rPr>
              <a:t>ссылки на видеообзоры сыгранных матчей</a:t>
            </a:r>
          </a:p>
          <a:p>
            <a:pPr marL="251460" indent="-342900" defTabSz="457200"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chemeClr val="tx1"/>
                </a:solidFill>
              </a:rPr>
              <a:t>база данных игроков и тренерского штаба</a:t>
            </a:r>
          </a:p>
          <a:p>
            <a:pPr marL="251460" indent="-342900" defTabSz="457200"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chemeClr val="tx1"/>
                </a:solidFill>
              </a:rPr>
              <a:t>каталогизированные медиа-материалы для фанатов</a:t>
            </a:r>
          </a:p>
          <a:p>
            <a:pPr marL="251460" indent="-342900" defTabSz="457200"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chemeClr val="tx1"/>
                </a:solidFill>
              </a:rPr>
              <a:t>единая навигация для быстрого перехода между страницами</a:t>
            </a:r>
          </a:p>
          <a:p>
            <a:pPr marL="251460" indent="-342900" defTabSz="457200"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chemeClr val="tx1"/>
                </a:solidFill>
              </a:rPr>
              <a:t>интеграция с социальными сетями и мессенджерами (VK, </a:t>
            </a:r>
            <a:r>
              <a:rPr lang="ru-RU" sz="1900" dirty="0" err="1">
                <a:solidFill>
                  <a:schemeClr val="tx1"/>
                </a:solidFill>
              </a:rPr>
              <a:t>Telegram</a:t>
            </a:r>
            <a:r>
              <a:rPr lang="ru-RU" sz="1900" dirty="0">
                <a:solidFill>
                  <a:schemeClr val="tx1"/>
                </a:solidFill>
              </a:rPr>
              <a:t>)</a:t>
            </a:r>
          </a:p>
          <a:p>
            <a:pPr marL="0" defTabSz="457200"/>
            <a:endParaRPr lang="ru-RU" sz="19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AF7EB-9AFB-48DD-AB73-89C0EA9F4D94}"/>
              </a:ext>
            </a:extLst>
          </p:cNvPr>
          <p:cNvSpPr txBox="1"/>
          <p:nvPr/>
        </p:nvSpPr>
        <p:spPr>
          <a:xfrm>
            <a:off x="2388198" y="993228"/>
            <a:ext cx="8767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Функциональное назначение и функциональные возможности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2" name="Управляющая кнопка: &quot;Вперед&quot; или &quot;Следующий&quot;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2CA5C4F-A454-4C14-87A5-F2C701F4ADDA}"/>
              </a:ext>
            </a:extLst>
          </p:cNvPr>
          <p:cNvSpPr/>
          <p:nvPr/>
        </p:nvSpPr>
        <p:spPr>
          <a:xfrm>
            <a:off x="11715184" y="6427960"/>
            <a:ext cx="380245" cy="4300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D07C525-BCE1-4D75-8CCB-684B530ECE81}"/>
              </a:ext>
            </a:extLst>
          </p:cNvPr>
          <p:cNvSpPr/>
          <p:nvPr/>
        </p:nvSpPr>
        <p:spPr>
          <a:xfrm>
            <a:off x="11241739" y="6420713"/>
            <a:ext cx="380245" cy="43728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7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90310AC-7307-47C6-8A9D-45FE433F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332" y="2108285"/>
            <a:ext cx="10144461" cy="2771090"/>
          </a:xfrm>
        </p:spPr>
        <p:txBody>
          <a:bodyPr>
            <a:normAutofit/>
          </a:bodyPr>
          <a:lstStyle/>
          <a:p>
            <a:pPr marL="0" indent="0" defTabSz="457200">
              <a:buNone/>
            </a:pPr>
            <a:r>
              <a:rPr lang="ru-RU" sz="1800" b="1" dirty="0">
                <a:solidFill>
                  <a:schemeClr val="accent2">
                    <a:lumMod val="50000"/>
                  </a:schemeClr>
                </a:solidFill>
              </a:rPr>
              <a:t>Инструменты для разработки веб-проекта:</a:t>
            </a:r>
          </a:p>
          <a:p>
            <a:pPr marL="0" indent="0" algn="just">
              <a:buNone/>
            </a:pPr>
            <a:r>
              <a:rPr lang="ru-RU" sz="1800" dirty="0"/>
              <a:t>Visual Studio Code – кроссплатформенный редактор кода для разработки веб-проектов.</a:t>
            </a:r>
          </a:p>
          <a:p>
            <a:pPr marL="0" indent="0" defTabSz="457200">
              <a:buNone/>
            </a:pPr>
            <a:r>
              <a:rPr lang="ru-RU" sz="1800" b="1" dirty="0">
                <a:solidFill>
                  <a:schemeClr val="accent2">
                    <a:lumMod val="50000"/>
                  </a:schemeClr>
                </a:solidFill>
              </a:rPr>
              <a:t>Основные технологии: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1800" dirty="0"/>
              <a:t> HTML5 – пятая версия языка разметки HTML, который служит для структурирования контента.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1800" dirty="0"/>
              <a:t> CSS3 – для создания визуального стиля и оформления сайта, создания адаптивных страниц.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1800" dirty="0"/>
              <a:t> JavaScript – для придания страницам интерактивности и динамики (фильтрация таблицы матчей; фильтрация карточек игроков).</a:t>
            </a:r>
          </a:p>
          <a:p>
            <a:pPr marL="0" indent="0">
              <a:buNone/>
            </a:pPr>
            <a:endParaRPr lang="ru-RU" sz="1800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AF7EB-9AFB-48DD-AB73-89C0EA9F4D94}"/>
              </a:ext>
            </a:extLst>
          </p:cNvPr>
          <p:cNvSpPr txBox="1"/>
          <p:nvPr/>
        </p:nvSpPr>
        <p:spPr>
          <a:xfrm>
            <a:off x="2388198" y="993228"/>
            <a:ext cx="8767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Технические средства, использованные для разработки сайта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2" name="Управляющая кнопка: &quot;Вперед&quot; или &quot;Следующий&quot;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BBBD8F2-9EB6-4825-AD3B-393EACF6C241}"/>
              </a:ext>
            </a:extLst>
          </p:cNvPr>
          <p:cNvSpPr/>
          <p:nvPr/>
        </p:nvSpPr>
        <p:spPr>
          <a:xfrm>
            <a:off x="11651810" y="6437014"/>
            <a:ext cx="443620" cy="42098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&quot;Назад&quot; или &quot;Предыдущи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02E5191-CF70-4463-8C7F-DBC94CF777A3}"/>
              </a:ext>
            </a:extLst>
          </p:cNvPr>
          <p:cNvSpPr/>
          <p:nvPr/>
        </p:nvSpPr>
        <p:spPr>
          <a:xfrm>
            <a:off x="11107749" y="6437014"/>
            <a:ext cx="443619" cy="42098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04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90310AC-7307-47C6-8A9D-45FE433F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99" y="2061144"/>
            <a:ext cx="5484590" cy="380362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Все страницы сайта используют единый стиль с сине-бело-голубой цветовой гаммой, соответствующей    основным цветам футбольного клуба.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Использованы общие элементы: шапка с логотипом и навигацией, основной контент и подвал.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Навигация позволяет переходить между страницами, на каждой странице выделена активная ссылка.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/>
              <a:t>Для стилизации страниц сайта использован CSS. Применены встроенные стили: стили добавлены напрямую в код HTML с помощью атрибута </a:t>
            </a:r>
            <a:r>
              <a:rPr lang="ru-RU" sz="1800" dirty="0" err="1"/>
              <a:t>style</a:t>
            </a:r>
            <a:r>
              <a:rPr lang="ru-RU" sz="18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AF7EB-9AFB-48DD-AB73-89C0EA9F4D94}"/>
              </a:ext>
            </a:extLst>
          </p:cNvPr>
          <p:cNvSpPr txBox="1"/>
          <p:nvPr/>
        </p:nvSpPr>
        <p:spPr>
          <a:xfrm>
            <a:off x="2388198" y="993228"/>
            <a:ext cx="8767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Дизайн и стилизация страниц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2" name="Управляющая кнопка: &quot;Вперед&quot; или &quot;Следующий&quot; 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97850E7D-52FD-42B8-A17F-D19A16F05E98}"/>
              </a:ext>
            </a:extLst>
          </p:cNvPr>
          <p:cNvSpPr/>
          <p:nvPr/>
        </p:nvSpPr>
        <p:spPr>
          <a:xfrm>
            <a:off x="11678970" y="6446067"/>
            <a:ext cx="443620" cy="41193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Назад&quot; или &quot;Предыдущий&quot;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81E412B-56D3-4058-B63F-2920AA318F4D}"/>
              </a:ext>
            </a:extLst>
          </p:cNvPr>
          <p:cNvSpPr/>
          <p:nvPr/>
        </p:nvSpPr>
        <p:spPr>
          <a:xfrm>
            <a:off x="11155680" y="6446067"/>
            <a:ext cx="443620" cy="41193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8C0671-C281-4028-8B11-0CE483F7F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529"/>
          <a:stretch/>
        </p:blipFill>
        <p:spPr>
          <a:xfrm>
            <a:off x="6685911" y="1867844"/>
            <a:ext cx="4528049" cy="28678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A897CEB-3F70-4ADE-A6D9-B7BFF29E5F8B}"/>
              </a:ext>
            </a:extLst>
          </p:cNvPr>
          <p:cNvPicPr/>
          <p:nvPr/>
        </p:nvPicPr>
        <p:blipFill rotWithShape="1">
          <a:blip r:embed="rId5"/>
          <a:srcRect l="15948" r="14402"/>
          <a:stretch/>
        </p:blipFill>
        <p:spPr>
          <a:xfrm>
            <a:off x="6685912" y="4916019"/>
            <a:ext cx="4528049" cy="107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5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90310AC-7307-47C6-8A9D-45FE433F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2768551" cy="1304871"/>
          </a:xfrm>
        </p:spPr>
        <p:txBody>
          <a:bodyPr>
            <a:normAutofit lnSpcReduction="10000"/>
          </a:bodyPr>
          <a:lstStyle/>
          <a:p>
            <a:r>
              <a:rPr lang="ru-RU" b="1" dirty="0">
                <a:solidFill>
                  <a:schemeClr val="accent2">
                    <a:lumMod val="50000"/>
                  </a:schemeClr>
                </a:solidFill>
              </a:rPr>
              <a:t>Назначение: </a:t>
            </a:r>
            <a:r>
              <a:rPr lang="ru-RU" sz="1800" dirty="0">
                <a:solidFill>
                  <a:schemeClr val="tx1"/>
                </a:solidFill>
              </a:rPr>
              <a:t>предоставить общую информацию о клубе, последние новости и историческую справку.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AF7EB-9AFB-48DD-AB73-89C0EA9F4D94}"/>
              </a:ext>
            </a:extLst>
          </p:cNvPr>
          <p:cNvSpPr txBox="1"/>
          <p:nvPr/>
        </p:nvSpPr>
        <p:spPr>
          <a:xfrm>
            <a:off x="2388198" y="993228"/>
            <a:ext cx="8767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Первая страница – Главная (index.html)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05C5C-0CEE-4D01-BB10-BAF96C491B7F}"/>
              </a:ext>
            </a:extLst>
          </p:cNvPr>
          <p:cNvSpPr txBox="1"/>
          <p:nvPr/>
        </p:nvSpPr>
        <p:spPr>
          <a:xfrm>
            <a:off x="1024229" y="3233411"/>
            <a:ext cx="2579049" cy="345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chemeClr val="accent2">
                    <a:lumMod val="50000"/>
                  </a:schemeClr>
                </a:solidFill>
              </a:rPr>
              <a:t>Основные разделы: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dirty="0"/>
              <a:t>Фотография с символами футбольного клуба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dirty="0"/>
              <a:t>Раздел последних новостей</a:t>
            </a:r>
          </a:p>
          <a:p>
            <a:pPr marL="285750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dirty="0"/>
              <a:t>Раздел об истории клуба с хронологией ключевых событий</a:t>
            </a:r>
          </a:p>
          <a:p>
            <a:pPr marL="0" indent="0">
              <a:buNone/>
            </a:pPr>
            <a:endParaRPr lang="ru-RU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ru-RU" sz="18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300CAA-188F-4FEF-9B7F-E2EF256D9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58"/>
          <a:stretch/>
        </p:blipFill>
        <p:spPr>
          <a:xfrm>
            <a:off x="4144055" y="1845735"/>
            <a:ext cx="3447597" cy="22735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D67DAA-9FAE-4130-BA35-492BADBC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106" y="1845735"/>
            <a:ext cx="3790687" cy="28233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7D2A0B-A053-4303-8D84-BCED62CD5E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832"/>
          <a:stretch/>
        </p:blipFill>
        <p:spPr>
          <a:xfrm>
            <a:off x="4144055" y="4193625"/>
            <a:ext cx="3421340" cy="2016394"/>
          </a:xfrm>
          <a:prstGeom prst="rect">
            <a:avLst/>
          </a:prstGeom>
        </p:spPr>
      </p:pic>
      <p:sp>
        <p:nvSpPr>
          <p:cNvPr id="13" name="Управляющая кнопка: &quot;Вперед&quot; или &quot;Следующий&quot;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FFEA3AA-7139-4232-92C4-6B4A5A2C11FA}"/>
              </a:ext>
            </a:extLst>
          </p:cNvPr>
          <p:cNvSpPr/>
          <p:nvPr/>
        </p:nvSpPr>
        <p:spPr>
          <a:xfrm>
            <a:off x="11660863" y="6473228"/>
            <a:ext cx="425514" cy="38477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&quot;Назад&quot; или &quot;Предыдущий&quot; 13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D9B5A7B4-BD16-47A2-B5F6-79375D94E749}"/>
              </a:ext>
            </a:extLst>
          </p:cNvPr>
          <p:cNvSpPr/>
          <p:nvPr/>
        </p:nvSpPr>
        <p:spPr>
          <a:xfrm>
            <a:off x="11155680" y="6473228"/>
            <a:ext cx="425514" cy="38477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7626865-1A72-4D68-8606-92476EEF03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94" r="14050"/>
          <a:stretch/>
        </p:blipFill>
        <p:spPr>
          <a:xfrm>
            <a:off x="7679150" y="5253732"/>
            <a:ext cx="3902044" cy="9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2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90310AC-7307-47C6-8A9D-45FE433F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5"/>
            <a:ext cx="10216180" cy="87057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chemeClr val="accent2">
                    <a:lumMod val="50000"/>
                  </a:schemeClr>
                </a:solidFill>
              </a:rPr>
              <a:t>Назначение: </a:t>
            </a:r>
            <a:r>
              <a:rPr lang="ru-RU" sz="1800" dirty="0">
                <a:solidFill>
                  <a:schemeClr val="tx1"/>
                </a:solidFill>
              </a:rPr>
              <a:t>отображение календаря матчей, результатов и расписания.</a:t>
            </a:r>
          </a:p>
          <a:p>
            <a:pPr marL="0" indent="0" algn="just">
              <a:buNone/>
            </a:pPr>
            <a:endParaRPr lang="ru-RU" sz="1800" dirty="0">
              <a:solidFill>
                <a:schemeClr val="tx1"/>
              </a:solidFill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AF7EB-9AFB-48DD-AB73-89C0EA9F4D94}"/>
              </a:ext>
            </a:extLst>
          </p:cNvPr>
          <p:cNvSpPr txBox="1"/>
          <p:nvPr/>
        </p:nvSpPr>
        <p:spPr>
          <a:xfrm>
            <a:off x="2388198" y="993228"/>
            <a:ext cx="8767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Вторая страница – Матчи (page2.html)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591AC-DBC1-4A4A-B789-ACEF5F24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77" y="704180"/>
            <a:ext cx="978206" cy="9782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E2CC3D-C119-4709-AF0D-EAED8AE668D4}"/>
              </a:ext>
            </a:extLst>
          </p:cNvPr>
          <p:cNvSpPr txBox="1"/>
          <p:nvPr/>
        </p:nvSpPr>
        <p:spPr>
          <a:xfrm>
            <a:off x="1097279" y="2572871"/>
            <a:ext cx="281381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2">
                    <a:lumMod val="50000"/>
                  </a:schemeClr>
                </a:solidFill>
              </a:rPr>
              <a:t>Основные разделы:</a:t>
            </a: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Интерактивная таблица матчей с фильтрацией</a:t>
            </a:r>
          </a:p>
          <a:p>
            <a:pPr>
              <a:buClr>
                <a:srgbClr val="00B0F0"/>
              </a:buClr>
            </a:pPr>
            <a:endParaRPr lang="ru-RU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Результаты и обзоры сыгранных матчей</a:t>
            </a:r>
          </a:p>
          <a:p>
            <a:pPr>
              <a:buClr>
                <a:srgbClr val="00B0F0"/>
              </a:buClr>
            </a:pPr>
            <a:endParaRPr lang="ru-RU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ru-RU" dirty="0"/>
              <a:t>Ссылки на внешние ресурсы с расписанием турниров и матчей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BCA5AA-DD06-4B6F-B694-3159BBFA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454" y="2395432"/>
            <a:ext cx="3058199" cy="34370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EA08AEA-9492-48F6-A211-B782C5F3C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178" y="2295955"/>
            <a:ext cx="3324788" cy="35548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53157F-85E0-4E7E-AEF1-6A1938C61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983" y="3855827"/>
            <a:ext cx="2918605" cy="2318669"/>
          </a:xfrm>
          <a:prstGeom prst="rect">
            <a:avLst/>
          </a:prstGeom>
        </p:spPr>
      </p:pic>
      <p:sp>
        <p:nvSpPr>
          <p:cNvPr id="15" name="Управляющая кнопка: &quot;Вперед&quot; или &quot;Следующий&quot; 14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FF0D3EC-DFC2-4515-91A8-6CA9F91A9003}"/>
              </a:ext>
            </a:extLst>
          </p:cNvPr>
          <p:cNvSpPr/>
          <p:nvPr/>
        </p:nvSpPr>
        <p:spPr>
          <a:xfrm>
            <a:off x="11688024" y="6437014"/>
            <a:ext cx="434566" cy="42098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Управляющая кнопка: &quot;Назад&quot; или &quot;Предыдущий&quot;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3005AF7-CA69-4D30-8FBC-44DBAA8C1974}"/>
              </a:ext>
            </a:extLst>
          </p:cNvPr>
          <p:cNvSpPr/>
          <p:nvPr/>
        </p:nvSpPr>
        <p:spPr>
          <a:xfrm>
            <a:off x="11155680" y="6437014"/>
            <a:ext cx="434566" cy="420986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10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690</TotalTime>
  <Words>673</Words>
  <Application>Microsoft Office PowerPoint</Application>
  <PresentationFormat>Широкоэкранный</PresentationFormat>
  <Paragraphs>89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Ретро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Четвёртая страница – Медиа-фан (page4.html)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56</cp:revision>
  <dcterms:created xsi:type="dcterms:W3CDTF">2025-03-13T16:54:43Z</dcterms:created>
  <dcterms:modified xsi:type="dcterms:W3CDTF">2025-12-23T19:43:35Z</dcterms:modified>
</cp:coreProperties>
</file>